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11"/>
  </p:notesMasterIdLst>
  <p:sldIdLst>
    <p:sldId id="267" r:id="rId3"/>
    <p:sldId id="268" r:id="rId4"/>
    <p:sldId id="265" r:id="rId5"/>
    <p:sldId id="266" r:id="rId6"/>
    <p:sldId id="259" r:id="rId7"/>
    <p:sldId id="260" r:id="rId8"/>
    <p:sldId id="261" r:id="rId9"/>
    <p:sldId id="262" r:id="rId10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hMg+P+ZwZeRdTD6/cY3HD9XjFE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59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16150" y="685800"/>
            <a:ext cx="24257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5380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1694512" y="4284621"/>
            <a:ext cx="9060817" cy="163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-1612846" y="2701814"/>
            <a:ext cx="9060817" cy="4795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417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99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0165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5703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8916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1189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79586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93017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074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653"/>
              <a:buNone/>
              <a:defRPr sz="165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488"/>
              <a:buNone/>
              <a:defRPr sz="1488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6235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564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827085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520713" y="3905482"/>
            <a:ext cx="3198096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3827086" y="2620980"/>
            <a:ext cx="3213847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3827086" y="3905482"/>
            <a:ext cx="3213847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6557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Char char="•"/>
              <a:defRPr sz="2645"/>
            </a:lvl1pPr>
            <a:lvl2pPr marL="914400" lvl="1" indent="-375602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5"/>
              <a:buChar char="•"/>
              <a:defRPr sz="2315"/>
            </a:lvl2pPr>
            <a:lvl3pPr marL="1371600" lvl="2" indent="-354583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Char char="•"/>
              <a:defRPr sz="1984"/>
            </a:lvl3pPr>
            <a:lvl4pPr marL="1828800" lvl="3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4pPr>
            <a:lvl5pPr marL="2286000" lvl="4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5pPr>
            <a:lvl6pPr marL="2743200" lvl="5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6pPr>
            <a:lvl7pPr marL="3200400" lvl="6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7pPr>
            <a:lvl8pPr marL="3657600" lvl="7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8pPr>
            <a:lvl9pPr marL="4114800" lvl="8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Font typeface="Arial"/>
              <a:buNone/>
              <a:defRPr sz="26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5"/>
              <a:buFont typeface="Arial"/>
              <a:buNone/>
              <a:defRPr sz="2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sz="19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87909" y="2978019"/>
            <a:ext cx="6783857" cy="6520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37"/>
              <a:buFont typeface="Calibri"/>
              <a:buNone/>
              <a:defRPr sz="363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5602" algn="l" rtl="0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315"/>
              <a:buFont typeface="Arial"/>
              <a:buChar char="•"/>
              <a:defRPr sz="2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4583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sz="19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3565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Char char="•"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0066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hyperlink" Target="https://phet.colorado.edu/sims/html/gravity-and-orbits/latest/gravity-and-orbits_zh_TW.htm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5072E019-E9BA-4B4E-B286-EDBFFF48DF97}"/>
              </a:ext>
            </a:extLst>
          </p:cNvPr>
          <p:cNvGrpSpPr/>
          <p:nvPr/>
        </p:nvGrpSpPr>
        <p:grpSpPr>
          <a:xfrm>
            <a:off x="556806" y="170521"/>
            <a:ext cx="6446062" cy="830997"/>
            <a:chOff x="404309" y="299188"/>
            <a:chExt cx="5972298" cy="769922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8A1565A-06AD-4F02-9F71-373ABB7C6421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111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D3AAC6E-2396-4883-84CE-EA01DFD56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圖片 6" descr="一張含有 文字 的圖片&#10;&#10;自動產生的描述">
              <a:extLst>
                <a:ext uri="{FF2B5EF4-FFF2-40B4-BE49-F238E27FC236}">
                  <a16:creationId xmlns:a16="http://schemas.microsoft.com/office/drawing/2014/main" id="{B5E7F9BB-FDDE-4A7F-8F9D-AC7909F76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C4D87745-1DF6-463F-AB57-B1CB9C1DC0CD}"/>
                  </a:ext>
                </a:extLst>
              </p:cNvPr>
              <p:cNvSpPr txBox="1"/>
              <p:nvPr/>
            </p:nvSpPr>
            <p:spPr>
              <a:xfrm>
                <a:off x="645336" y="1969556"/>
                <a:ext cx="6370318" cy="8366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實驗名稱：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A. 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角動量守恆及向心力測量。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量化實驗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實驗原理：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不受外力矩影響的系統遵守角動量守恆、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圓周運動中向心力與角速度的關係。</a:t>
                </a:r>
                <a:endParaRPr kumimoji="0" lang="en-US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實驗器材：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可旋轉的椅子、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2000ml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裝滿水寶特瓶*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2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、手機*</a:t>
                </a:r>
                <a:r>
                  <a:rPr lang="en-US" altLang="zh-TW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1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皆須安裝</a:t>
                </a:r>
                <a:r>
                  <a:rPr kumimoji="0" lang="en-US" altLang="zh-TW" sz="14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phyphox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。</a:t>
                </a:r>
                <a:endPara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實驗步驟：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手機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一支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面朝上與水瓶固定，開啟</a:t>
                </a:r>
                <a:r>
                  <a:rPr kumimoji="0" lang="en-US" altLang="zh-TW" sz="14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Phyphox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選擇陀螺儀測量角速度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截圖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，坐在椅子上雙手握住水瓶，雙臂伸直。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indent="-370092" algn="just" defTabSz="457200">
                  <a:lnSpc>
                    <a:spcPct val="150000"/>
                  </a:lnSpc>
                  <a:buClrTx/>
                  <a:buFont typeface="+mj-lt"/>
                  <a:buAutoNum type="arabicPeriod"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推動手臂使椅子旋轉，並</a:t>
                </a:r>
                <a:r>
                  <a:rPr kumimoji="0" lang="zh-TW" altLang="en-US" sz="1400" b="1" i="0" u="sng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快速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將雙手收至胸前，紀錄</a:t>
                </a:r>
                <a:r>
                  <a:rPr lang="zh-TW" altLang="en-US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收手前後的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角速度、旋轉半徑的變化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手臂伸長時，手指到胸口的距離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 以及水瓶質量，將手機綁在水瓶上測量。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改變不同水量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(1000ml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、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500ml)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，並重複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1.~3.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步驟。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計算收手前後之角動量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altLang="zh-TW" sz="1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+mn-cs"/>
                          </a:rPr>
                        </m:ctrlPr>
                      </m:sSupPr>
                      <m:e>
                        <m:r>
                          <a:rPr kumimoji="0" lang="en-US" altLang="zh-TW" sz="14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+mn-cs"/>
                          </a:rPr>
                          <m:t>𝐫</m:t>
                        </m:r>
                      </m:e>
                      <m:sup>
                        <m:r>
                          <a:rPr kumimoji="0" lang="en-US" altLang="zh-TW" sz="14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+mn-cs"/>
                          </a:rPr>
                          <m:t>𝟐</m:t>
                        </m:r>
                      </m:sup>
                    </m:sSup>
                    <m:r>
                      <a:rPr kumimoji="0" lang="en-US" altLang="zh-TW" sz="1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×</m:t>
                    </m:r>
                    <m:r>
                      <a:rPr kumimoji="0" lang="en-US" altLang="zh-TW" sz="1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𝒎</m:t>
                    </m:r>
                    <m:r>
                      <a:rPr kumimoji="0" lang="en-US" altLang="zh-TW" sz="1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×</m:t>
                    </m:r>
                    <m:r>
                      <a:rPr kumimoji="0" lang="zh-TW" altLang="en-US" sz="1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𝝎</m:t>
                    </m:r>
                  </m:oMath>
                </a14:m>
                <a:r>
                  <a:rPr kumimoji="0" lang="en-US" altLang="zh-TW" sz="1400" b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)</a:t>
                </a:r>
                <a:r>
                  <a:rPr lang="zh-TW" altLang="en-US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，查看是否一樣。</a:t>
                </a:r>
                <a:endParaRPr lang="en-US" altLang="zh-TW" b="1" kern="1200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紀錄不同水量和角速度變化量的關係，並解釋觀察到的現象。</a:t>
                </a:r>
                <a:endParaRPr kumimoji="0" lang="en-US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檢驗項目：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*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影片為橫向拍攝、有字幕。影像清晰，有使用麥克風錄音。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lvl="0" indent="-284423" algn="just" defTabSz="457200">
                  <a:lnSpc>
                    <a:spcPct val="150000"/>
                  </a:lnSpc>
                  <a:buClrTx/>
                  <a:buFont typeface="+mj-lt"/>
                  <a:buAutoNum type="arabicPeriod"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*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影片中有自製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《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原理講解圖板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》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indent="-284423" algn="just" defTabSz="457200">
                  <a:lnSpc>
                    <a:spcPct val="150000"/>
                  </a:lnSpc>
                  <a:buClrTx/>
                  <a:buFont typeface="+mj-lt"/>
                  <a:buAutoNum type="arabicPeriod"/>
                  <a:defRPr/>
                </a:pPr>
                <a:r>
                  <a:rPr lang="en-US" altLang="zh-TW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*</a:t>
                </a:r>
                <a:r>
                  <a:rPr lang="zh-TW" altLang="en-US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影片中有說明這一組的創意或創新。</a:t>
                </a:r>
                <a:endParaRPr lang="en-US" altLang="zh-TW" b="1" kern="1200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4423" indent="-284423" algn="just" defTabSz="457200">
                  <a:lnSpc>
                    <a:spcPct val="150000"/>
                  </a:lnSpc>
                  <a:buClrTx/>
                  <a:buFont typeface="+mj-lt"/>
                  <a:buAutoNum type="arabicPeriod"/>
                  <a:defRPr/>
                </a:pPr>
                <a:r>
                  <a:rPr lang="en" altLang="zh-TW" b="1" kern="1200" dirty="0" err="1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phyphox</a:t>
                </a:r>
                <a:r>
                  <a:rPr lang="en" altLang="zh-TW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zh-TW" altLang="en-US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和電腦螢幕同步分享紀錄，錄影紀錄實驗時的畫面，並在數據上指出收手前瞬間、收手的過程、收手後的瞬間。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影片中要講解角動量守恆的原理，對比實驗數據，結果是否相符，若不符請解釋原因。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just" defTabSz="4572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影片中要呈現手機的實驗結果，並講解如何選擇正確的數據</a:t>
                </a:r>
                <a:r>
                  <a:rPr lang="zh-TW" altLang="en-US" b="1" kern="1200" dirty="0">
                    <a:solidFill>
                      <a:prstClr val="black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，並在演示實驗時一起將實驗數據變化的過程秀出來。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C4D87745-1DF6-463F-AB57-B1CB9C1DC0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336" y="1969556"/>
                <a:ext cx="6370318" cy="8366906"/>
              </a:xfrm>
              <a:prstGeom prst="rect">
                <a:avLst/>
              </a:prstGeom>
              <a:blipFill>
                <a:blip r:embed="rId4"/>
                <a:stretch>
                  <a:fillRect l="-994" t="-303" r="-29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群組 15">
            <a:extLst>
              <a:ext uri="{FF2B5EF4-FFF2-40B4-BE49-F238E27FC236}">
                <a16:creationId xmlns:a16="http://schemas.microsoft.com/office/drawing/2014/main" id="{576A70AA-0B0C-494C-8BCB-BE3C16221EF9}"/>
              </a:ext>
            </a:extLst>
          </p:cNvPr>
          <p:cNvGrpSpPr/>
          <p:nvPr/>
        </p:nvGrpSpPr>
        <p:grpSpPr>
          <a:xfrm>
            <a:off x="2564632" y="1015227"/>
            <a:ext cx="2512056" cy="799132"/>
            <a:chOff x="1188684" y="1149103"/>
            <a:chExt cx="4445827" cy="828947"/>
          </a:xfrm>
          <a:noFill/>
        </p:grpSpPr>
        <p:sp>
          <p:nvSpPr>
            <p:cNvPr id="17" name="矩形: 圓角 21">
              <a:extLst>
                <a:ext uri="{FF2B5EF4-FFF2-40B4-BE49-F238E27FC236}">
                  <a16:creationId xmlns:a16="http://schemas.microsoft.com/office/drawing/2014/main" id="{D73D4862-518D-674A-BDDD-7F740C244D75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19"/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B4A6A793-7D23-C646-A8D5-32498BC4D01F}"/>
                </a:ext>
              </a:extLst>
            </p:cNvPr>
            <p:cNvSpPr txBox="1"/>
            <p:nvPr/>
          </p:nvSpPr>
          <p:spPr>
            <a:xfrm>
              <a:off x="2863877" y="1191107"/>
              <a:ext cx="1130252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40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角動量</a:t>
              </a:r>
              <a:endParaRPr lang="en-US" altLang="zh-TW" sz="4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85092646-682E-0F47-B0A3-68A99201D7C5}"/>
              </a:ext>
            </a:extLst>
          </p:cNvPr>
          <p:cNvSpPr/>
          <p:nvPr/>
        </p:nvSpPr>
        <p:spPr>
          <a:xfrm>
            <a:off x="568060" y="1957386"/>
            <a:ext cx="6625220" cy="8434683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19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9F5EB0E-0BC0-4752-8E70-D3657159AD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366"/>
          <a:stretch/>
        </p:blipFill>
        <p:spPr>
          <a:xfrm>
            <a:off x="4945965" y="1969556"/>
            <a:ext cx="2205670" cy="175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19698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111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1AEBB85-EC96-4A61-B23F-2AB8D92E70E8}"/>
              </a:ext>
            </a:extLst>
          </p:cNvPr>
          <p:cNvSpPr txBox="1"/>
          <p:nvPr/>
        </p:nvSpPr>
        <p:spPr>
          <a:xfrm>
            <a:off x="345440" y="1775432"/>
            <a:ext cx="4702332" cy="49520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實驗名稱：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模擬克卜勒行星</a:t>
            </a:r>
            <a:endParaRPr kumimoji="0" lang="en-US" altLang="zh-TW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實驗原理：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克卜勒行星第一、第二運動定律</a:t>
            </a:r>
            <a:endParaRPr kumimoji="0" lang="en-US" altLang="zh-TW" sz="11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實驗器材：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defTabSz="457200">
              <a:lnSpc>
                <a:spcPct val="125000"/>
              </a:lnSpc>
              <a:buClrTx/>
              <a:defRPr/>
            </a:pP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鐵鍋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底部全部都是圓弧，不能部分平底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、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彈珠</a:t>
            </a: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或鋼珠</a:t>
            </a: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defTabSz="457200">
              <a:lnSpc>
                <a:spcPct val="125000"/>
              </a:lnSpc>
              <a:buClrTx/>
              <a:defRPr/>
            </a:pP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PhET 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重力與軌道</a:t>
            </a:r>
            <a:endParaRPr lang="en-US" altLang="zh-TW" sz="12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實驗步驟Ａ：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-34200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將重球球放在鐵鍋中心，當作恆星。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-34200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將彈珠沿著鍋的邊緣輕輕放入不轉動，模擬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無角動量的情況。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marR="0" lvl="0" indent="-34200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將彈珠沿著鐵鍋壁丟出使球在鍋壁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作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圓周運動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(5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秒以上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36000" marR="0" lvl="0" indent="-34290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模擬克卜勒第一定律，嘗試讓彈珠在鍋內作橢圓軌道的運動。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0" marR="0" lvl="0" indent="-34290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模擬克卜勒第二定律，距離中心越遠速度越慢，距離中心越近越快，解釋角動量守恆與克卜勒第二定律之關係。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6000" lvl="0" indent="-342900" algn="just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影片慢動作拍攝且製作克卜勒第二定律、描出軌道圖。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6000" lvl="0" indent="-342900" algn="just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觀察彈珠的運動，並解釋為何無法模擬克卜勒第三定律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346C2169-AC29-6247-87CD-AEBC4BFF4143}"/>
              </a:ext>
            </a:extLst>
          </p:cNvPr>
          <p:cNvGrpSpPr/>
          <p:nvPr/>
        </p:nvGrpSpPr>
        <p:grpSpPr>
          <a:xfrm>
            <a:off x="2511901" y="982892"/>
            <a:ext cx="2535871" cy="712931"/>
            <a:chOff x="1188684" y="1149103"/>
            <a:chExt cx="4445827" cy="828947"/>
          </a:xfrm>
          <a:noFill/>
        </p:grpSpPr>
        <p:sp>
          <p:nvSpPr>
            <p:cNvPr id="20" name="矩形: 圓角 21">
              <a:extLst>
                <a:ext uri="{FF2B5EF4-FFF2-40B4-BE49-F238E27FC236}">
                  <a16:creationId xmlns:a16="http://schemas.microsoft.com/office/drawing/2014/main" id="{005B439C-C80A-A041-B66F-FF1B4852874A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19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9EE6F856-CA73-6142-BFD5-2839C8E8B2C0}"/>
                </a:ext>
              </a:extLst>
            </p:cNvPr>
            <p:cNvSpPr txBox="1"/>
            <p:nvPr/>
          </p:nvSpPr>
          <p:spPr>
            <a:xfrm>
              <a:off x="2863877" y="1191107"/>
              <a:ext cx="1130252" cy="7449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40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角動量</a:t>
              </a:r>
              <a:endParaRPr lang="en-US" altLang="zh-TW" sz="4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A1D3A118-B25D-724B-AF86-6E591A768F81}"/>
              </a:ext>
            </a:extLst>
          </p:cNvPr>
          <p:cNvSpPr/>
          <p:nvPr/>
        </p:nvSpPr>
        <p:spPr>
          <a:xfrm>
            <a:off x="209006" y="1788353"/>
            <a:ext cx="7005229" cy="8679831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19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904C393-0501-4145-8C02-2105F5136ABB}"/>
              </a:ext>
            </a:extLst>
          </p:cNvPr>
          <p:cNvSpPr txBox="1"/>
          <p:nvPr/>
        </p:nvSpPr>
        <p:spPr>
          <a:xfrm>
            <a:off x="345439" y="6820023"/>
            <a:ext cx="3242491" cy="2012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實驗步驟Ｂ：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lvl="0" indent="-342900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進入</a:t>
            </a:r>
            <a:r>
              <a:rPr lang="en-US" altLang="zh-TW" sz="1200" b="1" kern="12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PhET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 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Gravity and </a:t>
            </a:r>
            <a:r>
              <a:rPr lang="en-US" altLang="zh-TW" sz="1200" b="1" kern="12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Oribts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網址：</a:t>
            </a:r>
            <a:r>
              <a:rPr lang="en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hlinkClick r:id="rId5"/>
              </a:rPr>
              <a:t>https://phet.colorado.edu/sims/html/gravity-and-orbits/latest/gravity-and-orbits_zh_TW.html</a:t>
            </a:r>
            <a:endParaRPr lang="en" altLang="zh-TW" sz="12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lvl="0" indent="-342900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移動行星，製作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一個地日系統的橢圓形軌道，遠日點和近日點的比值需大於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5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lang="en-US" altLang="zh-TW" sz="12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25305C7-34B9-9B4A-89B4-03686C48AD0B}"/>
              </a:ext>
            </a:extLst>
          </p:cNvPr>
          <p:cNvSpPr/>
          <p:nvPr/>
        </p:nvSpPr>
        <p:spPr>
          <a:xfrm>
            <a:off x="3587930" y="6639063"/>
            <a:ext cx="3709433" cy="2936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25000"/>
              </a:lnSpc>
              <a:buClrTx/>
              <a:defRPr/>
            </a:pPr>
            <a:r>
              <a:rPr lang="zh-TW" altLang="en-US" sz="2000" b="1" kern="12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檢驗項目：</a:t>
            </a:r>
            <a:endParaRPr lang="en-US" altLang="zh-TW" sz="2000" b="1" kern="1200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影片為橫向拍攝、有字幕。影像清晰，有使用麥克風錄音。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影片中有自製</a:t>
            </a: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原理講解圖板</a:t>
            </a: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》 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影片中有說明這一組的創意或創新。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6000" lvl="0"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影片中要講解克卜勒三個行星運動定律。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6000" lvl="0"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影片中要有用鐵鍋模擬行星運動，並繞行鐵鍋長達</a:t>
            </a:r>
            <a:r>
              <a:rPr lang="en-US" altLang="zh-TW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秒，以及第二定律的模擬。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 indent="-284423" defTabSz="457200">
              <a:lnSpc>
                <a:spcPct val="150000"/>
              </a:lnSpc>
              <a:buClrTx/>
              <a:buFont typeface="+mj-lt"/>
              <a:buAutoNum type="arabicPeriod"/>
              <a:defRPr/>
            </a:pPr>
            <a:r>
              <a:rPr lang="zh-TW" altLang="en-US" sz="1200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影片要拍攝用手機模擬行星運動，並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遠日點和近日點的比值需大於</a:t>
            </a:r>
            <a:r>
              <a:rPr lang="en-US" altLang="zh-TW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12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200" b="1" kern="12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7F5FA051-5455-0E4B-AF1C-D542ED10F1A8}"/>
              </a:ext>
            </a:extLst>
          </p:cNvPr>
          <p:cNvGrpSpPr>
            <a:grpSpLocks noChangeAspect="1"/>
          </p:cNvGrpSpPr>
          <p:nvPr/>
        </p:nvGrpSpPr>
        <p:grpSpPr>
          <a:xfrm>
            <a:off x="4368753" y="3029076"/>
            <a:ext cx="2845481" cy="1318989"/>
            <a:chOff x="50657" y="3593808"/>
            <a:chExt cx="7559675" cy="3504196"/>
          </a:xfrm>
        </p:grpSpPr>
        <p:pic>
          <p:nvPicPr>
            <p:cNvPr id="18" name="圖片 17" descr="一張含有 文字, 室內 的圖片&#10;&#10;自動產生的描述">
              <a:extLst>
                <a:ext uri="{FF2B5EF4-FFF2-40B4-BE49-F238E27FC236}">
                  <a16:creationId xmlns:a16="http://schemas.microsoft.com/office/drawing/2014/main" id="{3FA44D4C-F566-5340-B079-9A6B4F204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657" y="3593808"/>
              <a:ext cx="7559675" cy="3504196"/>
            </a:xfrm>
            <a:prstGeom prst="rect">
              <a:avLst/>
            </a:prstGeom>
          </p:spPr>
        </p:pic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7D3E2BEB-0B5E-3A45-A098-9ACB7394FA31}"/>
                </a:ext>
              </a:extLst>
            </p:cNvPr>
            <p:cNvCxnSpPr>
              <a:cxnSpLocks/>
            </p:cNvCxnSpPr>
            <p:nvPr/>
          </p:nvCxnSpPr>
          <p:spPr>
            <a:xfrm>
              <a:off x="1580827" y="4595247"/>
              <a:ext cx="1616960" cy="697823"/>
            </a:xfrm>
            <a:prstGeom prst="line">
              <a:avLst/>
            </a:prstGeom>
            <a:ln w="158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9" name="圖片 28">
            <a:extLst>
              <a:ext uri="{FF2B5EF4-FFF2-40B4-BE49-F238E27FC236}">
                <a16:creationId xmlns:a16="http://schemas.microsoft.com/office/drawing/2014/main" id="{920C5436-F9B0-FB40-A1A7-25B0E6AE7B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9912" y="2045173"/>
            <a:ext cx="1386606" cy="92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271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5072E019-E9BA-4B4E-B286-EDBFFF48DF97}"/>
              </a:ext>
            </a:extLst>
          </p:cNvPr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8A1565A-06AD-4F02-9F71-373ABB7C6421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D3AAC6E-2396-4883-84CE-EA01DFD56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圖片 6" descr="一張含有 文字 的圖片&#10;&#10;自動產生的描述">
              <a:extLst>
                <a:ext uri="{FF2B5EF4-FFF2-40B4-BE49-F238E27FC236}">
                  <a16:creationId xmlns:a16="http://schemas.microsoft.com/office/drawing/2014/main" id="{B5E7F9BB-FDDE-4A7F-8F9D-AC7909F76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732CCF6F-BE32-40E9-A794-0EF3BEE80C6C}"/>
              </a:ext>
            </a:extLst>
          </p:cNvPr>
          <p:cNvGrpSpPr/>
          <p:nvPr/>
        </p:nvGrpSpPr>
        <p:grpSpPr>
          <a:xfrm>
            <a:off x="2428876" y="1281402"/>
            <a:ext cx="2701924" cy="787714"/>
            <a:chOff x="1188684" y="1149103"/>
            <a:chExt cx="4445827" cy="828947"/>
          </a:xfrm>
        </p:grpSpPr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9A8C81A7-6357-4F9E-A0B3-7F35C7CB5D3A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80AE982-1604-4201-8CED-E198ADA91CEF}"/>
                </a:ext>
              </a:extLst>
            </p:cNvPr>
            <p:cNvSpPr txBox="1"/>
            <p:nvPr/>
          </p:nvSpPr>
          <p:spPr>
            <a:xfrm>
              <a:off x="2630566" y="1191106"/>
              <a:ext cx="159687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角動量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0E1C280F-504B-421A-910B-26725CE87229}"/>
              </a:ext>
            </a:extLst>
          </p:cNvPr>
          <p:cNvGrpSpPr/>
          <p:nvPr/>
        </p:nvGrpSpPr>
        <p:grpSpPr>
          <a:xfrm>
            <a:off x="527457" y="2251137"/>
            <a:ext cx="6504761" cy="8057257"/>
            <a:chOff x="414830" y="2085685"/>
            <a:chExt cx="6026683" cy="7465077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68EE013-759B-494C-8FA1-7667828AC526}"/>
                </a:ext>
              </a:extLst>
            </p:cNvPr>
            <p:cNvSpPr/>
            <p:nvPr/>
          </p:nvSpPr>
          <p:spPr>
            <a:xfrm>
              <a:off x="414830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C4D87745-1DF6-463F-AB57-B1CB9C1DC0CD}"/>
                </a:ext>
              </a:extLst>
            </p:cNvPr>
            <p:cNvSpPr txBox="1"/>
            <p:nvPr/>
          </p:nvSpPr>
          <p:spPr>
            <a:xfrm>
              <a:off x="577417" y="2213208"/>
              <a:ext cx="5703166" cy="7232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角動量守恆及向心力測量。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59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不受外力矩影響的獨立系統角動量守恆、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圓周運動中向心力與角速度的關係。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59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可旋轉的椅子、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2000ml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裝滿水寶特瓶*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、手機*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皆須安裝</a:t>
              </a:r>
              <a:r>
                <a:rPr kumimoji="0" lang="en-US" altLang="zh-TW" sz="1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phyphox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59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一隻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面朝上與水瓶固定，開啟</a:t>
              </a:r>
              <a:r>
                <a:rPr kumimoji="0" lang="en-US" altLang="zh-TW" sz="1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phyphox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選擇陀螺儀測量角速度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截圖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，坐在椅子上雙手握住水瓶，雙臂伸直。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推動手臂使椅子旋轉。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在椅子未停下之前將雙手收至胸前，紀錄角速度、旋轉半徑的變化、水瓶質量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截圖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改變不同水量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(1000ml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500ml)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，並重複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1.~3.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步驟。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開啟</a:t>
              </a:r>
              <a:r>
                <a:rPr kumimoji="0" lang="en-US" altLang="zh-TW" sz="1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phyphox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選擇向心加速度。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092" marR="0" lvl="0" indent="-370092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重複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步驟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只用手機就好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，並記錄數據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截圖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、旋轉半徑。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影片中要講解角動量守恆的原理，對比實驗數據，結果是否相符，若不符請解釋原因。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影片中要講解向心加速度和角速度的關係，對比實驗數據，結果是否相符，若不符請解釋原因。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影片中要呈現手機的實驗結果，並講解其峰值代表的物理含意。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23" marR="0" lvl="0" indent="-284423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影片中有說明這一組的創意或創新。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6CC24FA6-B251-4AC5-8993-E336EA59AB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4" t="21014" r="31084" b="21961"/>
          <a:stretch/>
        </p:blipFill>
        <p:spPr>
          <a:xfrm>
            <a:off x="4113598" y="2388776"/>
            <a:ext cx="2743135" cy="187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87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9" name="群組 8"/>
          <p:cNvGrpSpPr/>
          <p:nvPr/>
        </p:nvGrpSpPr>
        <p:grpSpPr>
          <a:xfrm>
            <a:off x="527457" y="2251137"/>
            <a:ext cx="6504761" cy="8057258"/>
            <a:chOff x="414830" y="2085685"/>
            <a:chExt cx="6026683" cy="7465077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481C3F56-AF73-48C2-9B1D-669CD4EFC293}"/>
                </a:ext>
              </a:extLst>
            </p:cNvPr>
            <p:cNvSpPr/>
            <p:nvPr/>
          </p:nvSpPr>
          <p:spPr>
            <a:xfrm>
              <a:off x="414830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51AEBB85-EC96-4A61-B23F-2AB8D92E70E8}"/>
                </a:ext>
              </a:extLst>
            </p:cNvPr>
            <p:cNvSpPr txBox="1"/>
            <p:nvPr/>
          </p:nvSpPr>
          <p:spPr>
            <a:xfrm>
              <a:off x="577417" y="2213208"/>
              <a:ext cx="5703166" cy="70439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2.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模擬克卜勒行星運動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克卜勒行星三大運動定律</a:t>
              </a:r>
              <a:endParaRPr kumimoji="0" lang="en-US" altLang="zh-TW" sz="11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鐵鍋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底部全部都是圓弧，不能部分平底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彈珠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或鋼珠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、直徑約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10cm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的球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重一點，例如棒球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將重球球放在鐵鍋中心，當作恆星。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42000"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將彈珠沿著鍋的邊緣輕輕放入不轉動，模擬行星與恆星之間的吸引力。沒有角動量就會碰撞在一起。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 startAt="3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接著將彈珠沿著鐵鍋壁丟出使球在鍋壁做圓運動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(5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秒以上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</a:p>
            <a:p>
              <a:pPr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 startAt="3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模擬克卜勒第二定律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等面積定律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，嘗試讓彈珠在鍋內作橢圓軌道的運動。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42000" marR="0" lvl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距離中心越遠速度越慢，距離中心越近越快，其角動量守恆。</a:t>
              </a:r>
              <a:endParaRPr lang="en-US" altLang="zh-TW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800"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 startAt="3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觀察彈珠的運動，並解釋為何無法模擬克卜勒第三定律。</a:t>
              </a:r>
              <a:endParaRPr lang="en-US" altLang="zh-TW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70800" marR="0" lvl="0" indent="-3420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 startAt="3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用克卜勒第三定律推導萬有引力公式。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59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23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23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23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影片中要講解克卜勒三個行星運動定律。</a:t>
              </a:r>
              <a:endParaRPr lang="en-US" altLang="zh-TW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R="0" lvl="0" indent="-284423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影片中要有用鐵鍋模擬行星運動，並繞行鐵鍋長達</a:t>
              </a:r>
              <a:r>
                <a:rPr kumimoji="0" lang="en-US" altLang="zh-TW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5</a:t>
              </a:r>
              <a:r>
                <a:rPr kumimoji="0" lang="zh-TW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秒，以及第二定律的</a:t>
              </a:r>
              <a:endParaRPr kumimoji="0" lang="en-US" altLang="zh-TW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284400" marR="0" lvl="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zh-TW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模擬。</a:t>
              </a:r>
              <a:endParaRPr lang="en-US" altLang="zh-TW" b="1" kern="12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342900" marR="0" lvl="0" indent="-342900" algn="l" defTabSz="4572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 startAt="5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影片中有說明這一組的創意或創新。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61DA9394-ADAE-45C7-B927-475CDCE808B7}"/>
              </a:ext>
            </a:extLst>
          </p:cNvPr>
          <p:cNvGrpSpPr/>
          <p:nvPr/>
        </p:nvGrpSpPr>
        <p:grpSpPr>
          <a:xfrm>
            <a:off x="2428876" y="1281402"/>
            <a:ext cx="2701924" cy="787714"/>
            <a:chOff x="1188684" y="1149103"/>
            <a:chExt cx="4445827" cy="828947"/>
          </a:xfrm>
        </p:grpSpPr>
        <p:sp>
          <p:nvSpPr>
            <p:cNvPr id="17" name="矩形: 圓角 16">
              <a:extLst>
                <a:ext uri="{FF2B5EF4-FFF2-40B4-BE49-F238E27FC236}">
                  <a16:creationId xmlns:a16="http://schemas.microsoft.com/office/drawing/2014/main" id="{7C02BEB8-C95F-4D3F-A1EC-3960C992EC2C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3EA2D4A6-D379-4554-9C44-4C446554BDC1}"/>
                </a:ext>
              </a:extLst>
            </p:cNvPr>
            <p:cNvSpPr txBox="1"/>
            <p:nvPr/>
          </p:nvSpPr>
          <p:spPr>
            <a:xfrm>
              <a:off x="2630566" y="1191106"/>
              <a:ext cx="159687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角動量</a:t>
              </a: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7F877E8D-A7CD-4520-AF5D-53291C91E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5661" y="2388776"/>
            <a:ext cx="2525862" cy="168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4C87075D-C2B8-4413-97B4-125ED3A6E8C4}"/>
              </a:ext>
            </a:extLst>
          </p:cNvPr>
          <p:cNvGrpSpPr/>
          <p:nvPr/>
        </p:nvGrpSpPr>
        <p:grpSpPr>
          <a:xfrm>
            <a:off x="0" y="-187"/>
            <a:ext cx="7559674" cy="10692000"/>
            <a:chOff x="0" y="-187"/>
            <a:chExt cx="7559674" cy="10692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E27CA0F8-9E62-4B08-95D9-D25BD17F24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12" r="49999"/>
            <a:stretch/>
          </p:blipFill>
          <p:spPr>
            <a:xfrm>
              <a:off x="106751" y="-187"/>
              <a:ext cx="7346172" cy="10692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E6BAC73-BD3F-4826-B793-9A6CD46E5C01}"/>
                </a:ext>
              </a:extLst>
            </p:cNvPr>
            <p:cNvSpPr/>
            <p:nvPr/>
          </p:nvSpPr>
          <p:spPr>
            <a:xfrm flipH="1">
              <a:off x="0" y="0"/>
              <a:ext cx="106751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D1B51376-F0D3-4918-B373-266C5B7179E7}"/>
                </a:ext>
              </a:extLst>
            </p:cNvPr>
            <p:cNvSpPr/>
            <p:nvPr/>
          </p:nvSpPr>
          <p:spPr>
            <a:xfrm flipH="1">
              <a:off x="7452923" y="0"/>
              <a:ext cx="106751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1774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AA371EF3-1520-40E6-8687-B3C900D3C2F1}"/>
              </a:ext>
            </a:extLst>
          </p:cNvPr>
          <p:cNvGrpSpPr/>
          <p:nvPr/>
        </p:nvGrpSpPr>
        <p:grpSpPr>
          <a:xfrm>
            <a:off x="0" y="-94"/>
            <a:ext cx="7559040" cy="10692000"/>
            <a:chOff x="0" y="-94"/>
            <a:chExt cx="7559040" cy="10692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5BEB8AAB-6D0A-443F-92A2-A7FD8FF28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 r="1420"/>
            <a:stretch/>
          </p:blipFill>
          <p:spPr>
            <a:xfrm>
              <a:off x="107385" y="-94"/>
              <a:ext cx="7344904" cy="10692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9324D4C-9FC4-4B5A-9DC9-901C67FCD218}"/>
                </a:ext>
              </a:extLst>
            </p:cNvPr>
            <p:cNvSpPr/>
            <p:nvPr/>
          </p:nvSpPr>
          <p:spPr>
            <a:xfrm flipH="1">
              <a:off x="0" y="0"/>
              <a:ext cx="106751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DEDE5B3-EF3B-484E-9DC6-74F2A8633956}"/>
                </a:ext>
              </a:extLst>
            </p:cNvPr>
            <p:cNvSpPr/>
            <p:nvPr/>
          </p:nvSpPr>
          <p:spPr>
            <a:xfrm flipH="1">
              <a:off x="7452289" y="0"/>
              <a:ext cx="106751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5316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D8EEF754-5EA8-4C1B-AB4D-934DC9BE9C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579"/>
          <a:stretch/>
        </p:blipFill>
        <p:spPr>
          <a:xfrm>
            <a:off x="-163" y="1041409"/>
            <a:ext cx="7560000" cy="860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562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9C66A3B6-88E8-427A-B219-2285534C8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706"/>
          <a:stretch/>
        </p:blipFill>
        <p:spPr>
          <a:xfrm>
            <a:off x="-163" y="3284093"/>
            <a:ext cx="7560000" cy="412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98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1294</Words>
  <Application>Microsoft Office PowerPoint</Application>
  <PresentationFormat>自訂</PresentationFormat>
  <Paragraphs>108</Paragraphs>
  <Slides>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微軟正黑體</vt:lpstr>
      <vt:lpstr>Arial</vt:lpstr>
      <vt:lpstr>Calibri</vt:lpstr>
      <vt:lpstr>Calibri Light</vt:lpstr>
      <vt:lpstr>Cambria Math</vt:lpstr>
      <vt:lpstr>Office 佈景主題</vt:lpstr>
      <vt:lpstr>1_Office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至庚 洪</dc:creator>
  <cp:lastModifiedBy>zxc mickey</cp:lastModifiedBy>
  <cp:revision>8</cp:revision>
  <dcterms:created xsi:type="dcterms:W3CDTF">2020-08-26T09:46:03Z</dcterms:created>
  <dcterms:modified xsi:type="dcterms:W3CDTF">2022-03-21T17:59:48Z</dcterms:modified>
</cp:coreProperties>
</file>